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4767262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4767262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4767262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/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70" name="Google Shape;70;p11"/>
          <p:cNvSpPr txBox="1"/>
          <p:nvPr>
            <p:ph idx="2" type="body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4767262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4767262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4767262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4767262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4767262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4767262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4767262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4767262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4767262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 rot="5400000">
            <a:off x="5463778" y="1371601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 rot="5400000">
            <a:off x="1272778" y="-609599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4767262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4767262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553200" y="4767262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 rot="5400000">
            <a:off x="2874962" y="-1217613"/>
            <a:ext cx="3394075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0" type="dt"/>
          </p:nvPr>
        </p:nvSpPr>
        <p:spPr>
          <a:xfrm>
            <a:off x="457200" y="4767262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1" type="ftr"/>
          </p:nvPr>
        </p:nvSpPr>
        <p:spPr>
          <a:xfrm>
            <a:off x="3124200" y="4767262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6553200" y="4767262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39" name="Google Shape;39;p6"/>
          <p:cNvSpPr txBox="1"/>
          <p:nvPr>
            <p:ph idx="10" type="dt"/>
          </p:nvPr>
        </p:nvSpPr>
        <p:spPr>
          <a:xfrm>
            <a:off x="457200" y="4767262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1" type="ftr"/>
          </p:nvPr>
        </p:nvSpPr>
        <p:spPr>
          <a:xfrm>
            <a:off x="3124200" y="4767262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2" type="sldNum"/>
          </p:nvPr>
        </p:nvSpPr>
        <p:spPr>
          <a:xfrm>
            <a:off x="6553200" y="4767262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/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" type="body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45" name="Google Shape;45;p7"/>
          <p:cNvSpPr txBox="1"/>
          <p:nvPr>
            <p:ph idx="2" type="body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4767262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4767262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4767262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idx="10" type="dt"/>
          </p:nvPr>
        </p:nvSpPr>
        <p:spPr>
          <a:xfrm>
            <a:off x="457200" y="4767262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1" type="ftr"/>
          </p:nvPr>
        </p:nvSpPr>
        <p:spPr>
          <a:xfrm>
            <a:off x="3124200" y="4767262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2" type="sldNum"/>
          </p:nvPr>
        </p:nvSpPr>
        <p:spPr>
          <a:xfrm>
            <a:off x="6553200" y="4767262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/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0" type="dt"/>
          </p:nvPr>
        </p:nvSpPr>
        <p:spPr>
          <a:xfrm>
            <a:off x="457200" y="4767262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3124200" y="4767262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6553200" y="4767262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2" name="Google Shape;62;p10"/>
          <p:cNvSpPr txBox="1"/>
          <p:nvPr>
            <p:ph idx="3" type="body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3" name="Google Shape;63;p10"/>
          <p:cNvSpPr txBox="1"/>
          <p:nvPr>
            <p:ph idx="4" type="body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4" name="Google Shape;64;p10"/>
          <p:cNvSpPr txBox="1"/>
          <p:nvPr>
            <p:ph idx="10" type="dt"/>
          </p:nvPr>
        </p:nvSpPr>
        <p:spPr>
          <a:xfrm>
            <a:off x="457200" y="4767262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1" type="ftr"/>
          </p:nvPr>
        </p:nvSpPr>
        <p:spPr>
          <a:xfrm>
            <a:off x="3124200" y="4767262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2" type="sldNum"/>
          </p:nvPr>
        </p:nvSpPr>
        <p:spPr>
          <a:xfrm>
            <a:off x="6553200" y="4767262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4767262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4767262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4767262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3.jpg"/><Relationship Id="rId4" Type="http://schemas.openxmlformats.org/officeDocument/2006/relationships/image" Target="../media/image1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609600" y="750887"/>
            <a:ext cx="7772400" cy="1101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Times New Roman"/>
              <a:buNone/>
            </a:pPr>
            <a:r>
              <a:rPr b="0" i="0" lang="en-US" sz="5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SỐ TỰ NHIÊN</a:t>
            </a:r>
            <a:endParaRPr/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1295400" y="23431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800"/>
              <a:buNone/>
            </a:pPr>
            <a:r>
              <a:rPr b="1" i="1" lang="en-US" sz="48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 9. Ước và Bội </a:t>
            </a:r>
            <a:endParaRPr/>
          </a:p>
        </p:txBody>
      </p:sp>
      <p:sp>
        <p:nvSpPr>
          <p:cNvPr id="86" name="Google Shape;86;p13"/>
          <p:cNvSpPr txBox="1"/>
          <p:nvPr/>
        </p:nvSpPr>
        <p:spPr>
          <a:xfrm>
            <a:off x="1981200" y="106362"/>
            <a:ext cx="4648200" cy="6286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000"/>
              <a:buFont typeface="Times New Roman"/>
              <a:buNone/>
            </a:pPr>
            <a:r>
              <a:rPr b="1" i="0" lang="en-US" sz="60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CHƯƠNG I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2"/>
          <p:cNvSpPr txBox="1"/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5" name="Google Shape;155;p2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0212" y="0"/>
            <a:ext cx="7723187" cy="226695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22"/>
          <p:cNvSpPr txBox="1"/>
          <p:nvPr/>
        </p:nvSpPr>
        <p:spPr>
          <a:xfrm>
            <a:off x="6726237" y="-19050"/>
            <a:ext cx="2400300" cy="400050"/>
          </a:xfrm>
          <a:prstGeom prst="rect">
            <a:avLst/>
          </a:prstGeom>
          <a:solidFill>
            <a:srgbClr val="E6B9B8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Phần nội dung SGK</a:t>
            </a:r>
            <a:endParaRPr/>
          </a:p>
        </p:txBody>
      </p:sp>
      <p:pic>
        <p:nvPicPr>
          <p:cNvPr id="157" name="Google Shape;157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30212" y="2038350"/>
            <a:ext cx="7723187" cy="1981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3"/>
          <p:cNvSpPr txBox="1"/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3" name="Google Shape;163;p23"/>
          <p:cNvPicPr preferRelativeResize="0"/>
          <p:nvPr>
            <p:ph idx="1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879850" y="2874962"/>
            <a:ext cx="920750" cy="687387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23"/>
          <p:cNvSpPr/>
          <p:nvPr/>
        </p:nvSpPr>
        <p:spPr>
          <a:xfrm>
            <a:off x="1398809" y="2495550"/>
            <a:ext cx="6263253" cy="131574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noFill/>
                <a:latin typeface="Calibri"/>
              </a:rPr>
              <a:t>Các em chuẩn bài </a:t>
            </a:r>
            <a:br>
              <a:rPr b="1" i="0">
                <a:ln>
                  <a:noFill/>
                </a:ln>
                <a:noFill/>
                <a:latin typeface="Calibri"/>
              </a:rPr>
            </a:br>
            <a:r>
              <a:rPr b="1" i="0">
                <a:ln>
                  <a:noFill/>
                </a:ln>
                <a:noFill/>
                <a:latin typeface="Calibri"/>
              </a:rPr>
              <a:t>thật kĩ nha!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Times New Roman"/>
              <a:buNone/>
            </a:pPr>
            <a:r>
              <a:rPr b="1" i="0" lang="en-US" sz="44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Nội dung chính</a:t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457200" y="1428750"/>
            <a:ext cx="8229600" cy="339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Ước và Bội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Cách tìm ước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Cách tìm bội</a:t>
            </a:r>
            <a:endParaRPr/>
          </a:p>
        </p:txBody>
      </p:sp>
      <p:sp>
        <p:nvSpPr>
          <p:cNvPr id="93" name="Google Shape;93;p14"/>
          <p:cNvSpPr/>
          <p:nvPr/>
        </p:nvSpPr>
        <p:spPr>
          <a:xfrm>
            <a:off x="300129" y="1453575"/>
            <a:ext cx="614271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F322D"/>
              </a:buClr>
              <a:buSzPts val="3200"/>
              <a:buFont typeface="Times New Roman"/>
              <a:buNone/>
            </a:pPr>
            <a:r>
              <a:rPr b="1" i="0" lang="en-US" sz="3200" u="none" cap="none" strike="noStrike">
                <a:solidFill>
                  <a:srgbClr val="DF32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</a:t>
            </a:r>
            <a:endParaRPr b="1" i="0" sz="3200" u="none" cap="none" strike="noStrike">
              <a:solidFill>
                <a:srgbClr val="DF322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4"/>
          <p:cNvSpPr/>
          <p:nvPr/>
        </p:nvSpPr>
        <p:spPr>
          <a:xfrm>
            <a:off x="762000" y="2038350"/>
            <a:ext cx="614272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F322D"/>
              </a:buClr>
              <a:buSzPts val="3200"/>
              <a:buFont typeface="Times New Roman"/>
              <a:buNone/>
            </a:pPr>
            <a:r>
              <a:rPr b="1" i="0" lang="en-US" sz="3200" u="none" cap="none" strike="noStrike">
                <a:solidFill>
                  <a:srgbClr val="DF32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</a:t>
            </a:r>
            <a:endParaRPr b="1" i="0" sz="3200" u="none" cap="none" strike="noStrike">
              <a:solidFill>
                <a:srgbClr val="DF322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4"/>
          <p:cNvSpPr/>
          <p:nvPr/>
        </p:nvSpPr>
        <p:spPr>
          <a:xfrm>
            <a:off x="1247333" y="2571750"/>
            <a:ext cx="505267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F322D"/>
              </a:buClr>
              <a:buSzPts val="3200"/>
              <a:buFont typeface="Times New Roman"/>
              <a:buNone/>
            </a:pPr>
            <a:r>
              <a:rPr b="1" i="0" lang="en-US" sz="3200" u="none" cap="none" strike="noStrike">
                <a:solidFill>
                  <a:srgbClr val="DF32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</a:t>
            </a:r>
            <a:endParaRPr b="1" i="0" sz="3200" u="none" cap="none" strike="noStrike">
              <a:solidFill>
                <a:srgbClr val="DF322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/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Times New Roman"/>
              <a:buNone/>
            </a:pPr>
            <a:r>
              <a:rPr b="0" i="0" lang="en-US" sz="44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</a:t>
            </a:r>
            <a:r>
              <a:rPr b="1" i="0" lang="en-US" sz="44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Chuẩn bị cho tiết học mới</a:t>
            </a:r>
            <a:endParaRPr/>
          </a:p>
        </p:txBody>
      </p:sp>
      <p:sp>
        <p:nvSpPr>
          <p:cNvPr id="101" name="Google Shape;101;p15"/>
          <p:cNvSpPr txBox="1"/>
          <p:nvPr>
            <p:ph idx="1" type="body"/>
          </p:nvPr>
        </p:nvSpPr>
        <p:spPr>
          <a:xfrm>
            <a:off x="457200" y="1428750"/>
            <a:ext cx="8229600" cy="339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Chuẩn bị các dụng cụ học tập: SGK, tập vở, bút viết, thước kẻ, máy tính cầm tay,...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Ôn tập lại </a:t>
            </a:r>
            <a:r>
              <a:rPr b="0" i="0" lang="en-US" sz="28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Dấu hiệu chia hết cho 2, 3, 5 và 9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Đọc trước </a:t>
            </a:r>
            <a:r>
              <a:rPr b="0" i="0" lang="en-US" sz="28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 9. Ước và Bội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trang 28, 29, 30/sgk</a:t>
            </a:r>
            <a:endParaRPr/>
          </a:p>
          <a:p>
            <a: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/>
          <p:nvPr>
            <p:ph type="title"/>
          </p:nvPr>
        </p:nvSpPr>
        <p:spPr>
          <a:xfrm>
            <a:off x="457200" y="209550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Times New Roman"/>
              <a:buNone/>
            </a:pPr>
            <a:r>
              <a:rPr b="1" i="0" lang="en-US" sz="44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Mục tiêu bài học</a:t>
            </a:r>
            <a:endParaRPr/>
          </a:p>
        </p:txBody>
      </p:sp>
      <p:sp>
        <p:nvSpPr>
          <p:cNvPr id="107" name="Google Shape;107;p16"/>
          <p:cNvSpPr txBox="1"/>
          <p:nvPr>
            <p:ph idx="1" type="body"/>
          </p:nvPr>
        </p:nvSpPr>
        <p:spPr>
          <a:xfrm>
            <a:off x="152400" y="1428750"/>
            <a:ext cx="89154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b="1" i="1" lang="en-US" sz="3200" u="non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Ước và bội: </a:t>
            </a:r>
            <a:endParaRPr/>
          </a:p>
          <a:p>
            <a:pPr indent="-20320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Học sinh chuẩn bị trước</a:t>
            </a:r>
            <a:endParaRPr/>
          </a:p>
          <a:p>
            <a:pPr indent="-20320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Chuẩn bị trả lời câu hỏi: </a:t>
            </a:r>
            <a:r>
              <a:rPr b="0" i="1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Khi nào a là bội của b và b là ước của a?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 i="1" sz="3200" u="none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 i="1" sz="3200" u="none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8" name="Google Shape;108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1352550"/>
            <a:ext cx="777875" cy="636587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6"/>
          <p:cNvSpPr txBox="1"/>
          <p:nvPr/>
        </p:nvSpPr>
        <p:spPr>
          <a:xfrm>
            <a:off x="152400" y="1428750"/>
            <a:ext cx="777875" cy="48418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01</a:t>
            </a:r>
            <a:endParaRPr/>
          </a:p>
        </p:txBody>
      </p:sp>
      <p:pic>
        <p:nvPicPr>
          <p:cNvPr id="110" name="Google Shape;110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48200" y="1989137"/>
            <a:ext cx="552450" cy="5794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7"/>
          <p:cNvSpPr txBox="1"/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6" name="Google Shape;116;p1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0"/>
            <a:ext cx="7464425" cy="5154612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7"/>
          <p:cNvSpPr txBox="1"/>
          <p:nvPr/>
        </p:nvSpPr>
        <p:spPr>
          <a:xfrm>
            <a:off x="6726237" y="-19050"/>
            <a:ext cx="2400300" cy="400050"/>
          </a:xfrm>
          <a:prstGeom prst="rect">
            <a:avLst/>
          </a:prstGeom>
          <a:solidFill>
            <a:srgbClr val="E6B9B8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Phần nội dung SGK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 txBox="1"/>
          <p:nvPr>
            <p:ph type="title"/>
          </p:nvPr>
        </p:nvSpPr>
        <p:spPr>
          <a:xfrm>
            <a:off x="457200" y="209550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Times New Roman"/>
              <a:buNone/>
            </a:pPr>
            <a:r>
              <a:rPr b="1" i="0" lang="en-US" sz="44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Mục tiêu bài học</a:t>
            </a:r>
            <a:endParaRPr/>
          </a:p>
        </p:txBody>
      </p:sp>
      <p:sp>
        <p:nvSpPr>
          <p:cNvPr id="123" name="Google Shape;123;p18"/>
          <p:cNvSpPr txBox="1"/>
          <p:nvPr>
            <p:ph idx="1" type="body"/>
          </p:nvPr>
        </p:nvSpPr>
        <p:spPr>
          <a:xfrm>
            <a:off x="152400" y="1428750"/>
            <a:ext cx="89154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b="1" i="1" lang="en-US" sz="3200" u="non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Cách tìm ước: </a:t>
            </a:r>
            <a:endParaRPr/>
          </a:p>
          <a:p>
            <a:pPr indent="-20320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Học sinh chuẩn bị trước       </a:t>
            </a:r>
            <a:r>
              <a:rPr b="0" i="0" lang="en-US" sz="1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Số 18 có thể chia hết cho những số nào? </a:t>
            </a:r>
            <a:endParaRPr/>
          </a:p>
          <a:p>
            <a:pPr indent="-20320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Chuẩn bị trả lời câu hỏi: </a:t>
            </a:r>
            <a:r>
              <a:rPr b="0" i="1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Muốn tìm ước của số tự nhiên a (a &gt; 1) ta làm thế nào?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 i="1" sz="3200" u="none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 i="1" sz="3200" u="none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24" name="Google Shape;124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1352550"/>
            <a:ext cx="777875" cy="636587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18"/>
          <p:cNvSpPr txBox="1"/>
          <p:nvPr/>
        </p:nvSpPr>
        <p:spPr>
          <a:xfrm>
            <a:off x="152400" y="1428750"/>
            <a:ext cx="777875" cy="48418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b="1" i="0" lang="en-US" sz="3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/>
          </a:p>
        </p:txBody>
      </p:sp>
      <p:pic>
        <p:nvPicPr>
          <p:cNvPr id="126" name="Google Shape;126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72000" y="2000250"/>
            <a:ext cx="514350" cy="57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9"/>
          <p:cNvSpPr txBox="1"/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2" name="Google Shape;132;p1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0" y="0"/>
            <a:ext cx="8229600" cy="449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19"/>
          <p:cNvSpPr txBox="1"/>
          <p:nvPr/>
        </p:nvSpPr>
        <p:spPr>
          <a:xfrm>
            <a:off x="6726237" y="-19050"/>
            <a:ext cx="2400300" cy="400050"/>
          </a:xfrm>
          <a:prstGeom prst="rect">
            <a:avLst/>
          </a:prstGeom>
          <a:solidFill>
            <a:srgbClr val="E6B9B8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Phần nội dung SGK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0"/>
          <p:cNvSpPr txBox="1"/>
          <p:nvPr>
            <p:ph type="title"/>
          </p:nvPr>
        </p:nvSpPr>
        <p:spPr>
          <a:xfrm>
            <a:off x="457200" y="209550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Times New Roman"/>
              <a:buNone/>
            </a:pPr>
            <a:r>
              <a:rPr b="1" i="0" lang="en-US" sz="44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Mục tiêu bài học</a:t>
            </a:r>
            <a:endParaRPr/>
          </a:p>
        </p:txBody>
      </p:sp>
      <p:sp>
        <p:nvSpPr>
          <p:cNvPr id="139" name="Google Shape;139;p20"/>
          <p:cNvSpPr txBox="1"/>
          <p:nvPr>
            <p:ph idx="1" type="body"/>
          </p:nvPr>
        </p:nvSpPr>
        <p:spPr>
          <a:xfrm>
            <a:off x="152400" y="1428750"/>
            <a:ext cx="89154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b="0" i="0" lang="en-US" sz="3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b="1" i="1" lang="en-US" sz="3000" u="non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Cách tìm bội: </a:t>
            </a:r>
            <a:endParaRPr/>
          </a:p>
          <a:p>
            <a:pPr indent="-19050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⮚"/>
            </a:pPr>
            <a:r>
              <a:rPr b="0" i="0" lang="en-US" sz="3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Học sinh thực hành        và ghi chép lại kết quả thu được</a:t>
            </a:r>
            <a:endParaRPr b="0" i="0" sz="17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9050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⮚"/>
            </a:pPr>
            <a:r>
              <a:rPr b="0" i="0" lang="en-US" sz="3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Chuẩn bị trả lời câu hỏi: </a:t>
            </a:r>
            <a:endParaRPr/>
          </a:p>
          <a:p>
            <a:pPr indent="-19050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✔"/>
            </a:pPr>
            <a:r>
              <a:rPr b="0" i="1" lang="en-US" sz="3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Muốn tìm bội của số tự nhiên a khác 0 ta làm thế nào?</a:t>
            </a:r>
            <a:endParaRPr/>
          </a:p>
          <a:p>
            <a:pPr indent="-19050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✔"/>
            </a:pPr>
            <a:r>
              <a:rPr b="0" i="1" lang="en-US" sz="3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 nhận xét gì về số phần tử trong tập hợp Ư(a) và B(a)?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t/>
            </a:r>
            <a:endParaRPr b="1" i="1" sz="3000" u="none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52400" lvl="0" marL="3429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t/>
            </a:r>
            <a:endParaRPr b="1" i="1" sz="3000" u="none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40" name="Google Shape;140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1352550"/>
            <a:ext cx="777875" cy="636587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0"/>
          <p:cNvSpPr txBox="1"/>
          <p:nvPr/>
        </p:nvSpPr>
        <p:spPr>
          <a:xfrm>
            <a:off x="152400" y="1428750"/>
            <a:ext cx="777875" cy="48418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b="1" i="0" lang="en-US" sz="3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/>
          </a:p>
        </p:txBody>
      </p:sp>
      <p:pic>
        <p:nvPicPr>
          <p:cNvPr id="142" name="Google Shape;142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624262" y="1917700"/>
            <a:ext cx="571500" cy="581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1"/>
          <p:cNvSpPr txBox="1"/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8" name="Google Shape;148;p2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0"/>
            <a:ext cx="7826375" cy="512445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21"/>
          <p:cNvSpPr txBox="1"/>
          <p:nvPr/>
        </p:nvSpPr>
        <p:spPr>
          <a:xfrm>
            <a:off x="6726237" y="-19050"/>
            <a:ext cx="2400300" cy="400050"/>
          </a:xfrm>
          <a:prstGeom prst="rect">
            <a:avLst/>
          </a:prstGeom>
          <a:solidFill>
            <a:srgbClr val="E6B9B8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Times New Roman"/>
              <a:buNone/>
            </a:pPr>
            <a:r>
              <a:rPr b="1" i="0" lang="en-US" sz="20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Phần nội dung SGK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